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4" r:id="rId3"/>
    <p:sldId id="265" r:id="rId4"/>
    <p:sldId id="266" r:id="rId5"/>
    <p:sldId id="267" r:id="rId6"/>
    <p:sldId id="269" r:id="rId7"/>
    <p:sldId id="263" r:id="rId8"/>
    <p:sldId id="262" r:id="rId9"/>
    <p:sldId id="268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F0CA9-EA41-41AE-AFF2-2F8E525C28B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7F225D-2D51-4A60-862D-4EABA3A27458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Current Status:</a:t>
          </a:r>
        </a:p>
      </dgm:t>
    </dgm:pt>
    <dgm:pt modelId="{60D452F3-23A1-4D53-A2F1-F6FD015FCB4C}" type="parTrans" cxnId="{6A79EAE8-D8DC-4C46-8F85-AD6FEF854473}">
      <dgm:prSet/>
      <dgm:spPr/>
      <dgm:t>
        <a:bodyPr/>
        <a:lstStyle/>
        <a:p>
          <a:endParaRPr lang="en-US"/>
        </a:p>
      </dgm:t>
    </dgm:pt>
    <dgm:pt modelId="{C25B200E-1FEB-42D5-B479-C40E4879EC3B}" type="sibTrans" cxnId="{6A79EAE8-D8DC-4C46-8F85-AD6FEF854473}">
      <dgm:prSet/>
      <dgm:spPr/>
      <dgm:t>
        <a:bodyPr/>
        <a:lstStyle/>
        <a:p>
          <a:endParaRPr lang="en-US"/>
        </a:p>
      </dgm:t>
    </dgm:pt>
    <dgm:pt modelId="{DC1E1B49-0C93-439E-8CF7-3B63C34C2468}">
      <dgm:prSet/>
      <dgm:spPr/>
      <dgm:t>
        <a:bodyPr/>
        <a:lstStyle/>
        <a:p>
          <a:r>
            <a:rPr lang="en-US" dirty="0"/>
            <a:t>Yolov4 and Yolov4 Tiny model (Darknet Framework) pre-trained on COCO Dataset have been tested on Raspberry Pi 4 (8 GB). Got an average of 2 FPS on Yolo &amp; 15 FPS on Yolov4 Tiny.</a:t>
          </a:r>
        </a:p>
      </dgm:t>
    </dgm:pt>
    <dgm:pt modelId="{74F2EF92-2113-449F-A9CA-9F93BA85D57A}" type="parTrans" cxnId="{2FB9EEE9-FC23-4C51-B5A0-2BE1E1A02C28}">
      <dgm:prSet/>
      <dgm:spPr/>
      <dgm:t>
        <a:bodyPr/>
        <a:lstStyle/>
        <a:p>
          <a:endParaRPr lang="en-US"/>
        </a:p>
      </dgm:t>
    </dgm:pt>
    <dgm:pt modelId="{DBB53C05-CD1A-4B49-BF87-55498232FBAE}" type="sibTrans" cxnId="{2FB9EEE9-FC23-4C51-B5A0-2BE1E1A02C28}">
      <dgm:prSet/>
      <dgm:spPr/>
      <dgm:t>
        <a:bodyPr/>
        <a:lstStyle/>
        <a:p>
          <a:endParaRPr lang="en-US"/>
        </a:p>
      </dgm:t>
    </dgm:pt>
    <dgm:pt modelId="{0EB82DD2-68D0-4410-AB38-219426970E20}">
      <dgm:prSet/>
      <dgm:spPr/>
      <dgm:t>
        <a:bodyPr/>
        <a:lstStyle/>
        <a:p>
          <a:r>
            <a:rPr lang="en-US" dirty="0"/>
            <a:t>Have the Indian Driving Dataset on hand for further training (22.8 GB).</a:t>
          </a:r>
        </a:p>
      </dgm:t>
    </dgm:pt>
    <dgm:pt modelId="{87190CEC-06C3-45C5-B735-5B3248DD3DBB}" type="parTrans" cxnId="{73A148AC-66CB-4300-B52C-8EFC793CB576}">
      <dgm:prSet/>
      <dgm:spPr/>
      <dgm:t>
        <a:bodyPr/>
        <a:lstStyle/>
        <a:p>
          <a:endParaRPr lang="en-US"/>
        </a:p>
      </dgm:t>
    </dgm:pt>
    <dgm:pt modelId="{D948CCB1-6647-4C96-BC8E-D1570752CFAA}" type="sibTrans" cxnId="{73A148AC-66CB-4300-B52C-8EFC793CB576}">
      <dgm:prSet/>
      <dgm:spPr/>
      <dgm:t>
        <a:bodyPr/>
        <a:lstStyle/>
        <a:p>
          <a:endParaRPr lang="en-US"/>
        </a:p>
      </dgm:t>
    </dgm:pt>
    <dgm:pt modelId="{7C60969F-BABE-431E-8BC7-D380B1D74780}">
      <dgm:prSet/>
      <dgm:spPr>
        <a:solidFill>
          <a:srgbClr val="203864"/>
        </a:solidFill>
      </dgm:spPr>
      <dgm:t>
        <a:bodyPr/>
        <a:lstStyle/>
        <a:p>
          <a:r>
            <a:rPr lang="en-US"/>
            <a:t>Next Steps:</a:t>
          </a:r>
        </a:p>
      </dgm:t>
    </dgm:pt>
    <dgm:pt modelId="{706EDB2D-8576-431D-B0CC-107A0812EB4D}" type="parTrans" cxnId="{19B98511-445A-46CA-89FA-5C5F25FB1FF6}">
      <dgm:prSet/>
      <dgm:spPr/>
      <dgm:t>
        <a:bodyPr/>
        <a:lstStyle/>
        <a:p>
          <a:endParaRPr lang="en-US"/>
        </a:p>
      </dgm:t>
    </dgm:pt>
    <dgm:pt modelId="{BAEB8397-AE9B-4771-A54B-9E0953B9CA37}" type="sibTrans" cxnId="{19B98511-445A-46CA-89FA-5C5F25FB1FF6}">
      <dgm:prSet/>
      <dgm:spPr/>
      <dgm:t>
        <a:bodyPr/>
        <a:lstStyle/>
        <a:p>
          <a:endParaRPr lang="en-US"/>
        </a:p>
      </dgm:t>
    </dgm:pt>
    <dgm:pt modelId="{12A0CCAE-50B9-4040-91CD-97972632604C}">
      <dgm:prSet/>
      <dgm:spPr/>
      <dgm:t>
        <a:bodyPr/>
        <a:lstStyle/>
        <a:p>
          <a:r>
            <a:rPr lang="en-US" dirty="0"/>
            <a:t>Train &amp; test the model either on Google Cloud Program (GCP) or Amazon Web Services (AWS) – Choice depends on cost.</a:t>
          </a:r>
        </a:p>
      </dgm:t>
    </dgm:pt>
    <dgm:pt modelId="{254D5D01-77A4-4015-B23F-23A5C469985F}" type="parTrans" cxnId="{333EEC9E-2B2E-4848-BFD8-8330DBB1B3CF}">
      <dgm:prSet/>
      <dgm:spPr/>
      <dgm:t>
        <a:bodyPr/>
        <a:lstStyle/>
        <a:p>
          <a:endParaRPr lang="en-US"/>
        </a:p>
      </dgm:t>
    </dgm:pt>
    <dgm:pt modelId="{30C01721-F9C4-4319-8E7F-76EEB1E34157}" type="sibTrans" cxnId="{333EEC9E-2B2E-4848-BFD8-8330DBB1B3CF}">
      <dgm:prSet/>
      <dgm:spPr/>
      <dgm:t>
        <a:bodyPr/>
        <a:lstStyle/>
        <a:p>
          <a:endParaRPr lang="en-US"/>
        </a:p>
      </dgm:t>
    </dgm:pt>
    <dgm:pt modelId="{18FAF981-B514-400F-8212-5EBCE4A2BB5C}">
      <dgm:prSet/>
      <dgm:spPr/>
      <dgm:t>
        <a:bodyPr/>
        <a:lstStyle/>
        <a:p>
          <a:r>
            <a:rPr lang="en-US" dirty="0"/>
            <a:t>If available, deploy the model on preferred Nvidia Jetson hardware (TX2i or Xavier NX). Else, deploy on Raspberry Pi 4. (Running on Raspberry Pi 4 in real time is not feasible without a USB accelerator like Intel Movidius NCS2 or Coral USB Accelerator)</a:t>
          </a:r>
        </a:p>
      </dgm:t>
    </dgm:pt>
    <dgm:pt modelId="{17965C8B-E313-4AA0-8D5B-A42FCE8E53AA}" type="parTrans" cxnId="{3E5F1B4B-2444-46DB-9A10-F472A7C1DD52}">
      <dgm:prSet/>
      <dgm:spPr/>
      <dgm:t>
        <a:bodyPr/>
        <a:lstStyle/>
        <a:p>
          <a:endParaRPr lang="en-US"/>
        </a:p>
      </dgm:t>
    </dgm:pt>
    <dgm:pt modelId="{085D9B2F-2140-4D84-9023-07006BAD4198}" type="sibTrans" cxnId="{3E5F1B4B-2444-46DB-9A10-F472A7C1DD52}">
      <dgm:prSet/>
      <dgm:spPr/>
      <dgm:t>
        <a:bodyPr/>
        <a:lstStyle/>
        <a:p>
          <a:endParaRPr lang="en-US"/>
        </a:p>
      </dgm:t>
    </dgm:pt>
    <dgm:pt modelId="{FE069C58-1920-44AD-8822-FE40FBD42588}">
      <dgm:prSet/>
      <dgm:spPr/>
      <dgm:t>
        <a:bodyPr/>
        <a:lstStyle/>
        <a:p>
          <a:r>
            <a:rPr lang="en-US" dirty="0"/>
            <a:t>Perform suitable optimization techniques like downscaling video resolution to 416x416, GPU inferencing using Tensor RT framework etc.</a:t>
          </a:r>
        </a:p>
      </dgm:t>
    </dgm:pt>
    <dgm:pt modelId="{B42FC7E6-21BD-44CC-9266-43432C1C8D66}" type="parTrans" cxnId="{666380F6-9159-451F-BD86-F829A8C5FA0F}">
      <dgm:prSet/>
      <dgm:spPr/>
      <dgm:t>
        <a:bodyPr/>
        <a:lstStyle/>
        <a:p>
          <a:endParaRPr lang="en-US"/>
        </a:p>
      </dgm:t>
    </dgm:pt>
    <dgm:pt modelId="{FD381F27-B106-4570-ACDB-C99A49C5DCE1}" type="sibTrans" cxnId="{666380F6-9159-451F-BD86-F829A8C5FA0F}">
      <dgm:prSet/>
      <dgm:spPr/>
      <dgm:t>
        <a:bodyPr/>
        <a:lstStyle/>
        <a:p>
          <a:endParaRPr lang="en-US"/>
        </a:p>
      </dgm:t>
    </dgm:pt>
    <dgm:pt modelId="{9BDB6911-1B38-418E-B875-73F5F28D2AB4}">
      <dgm:prSet/>
      <dgm:spPr/>
      <dgm:t>
        <a:bodyPr/>
        <a:lstStyle/>
        <a:p>
          <a:r>
            <a:rPr lang="en-US" dirty="0"/>
            <a:t>Integrate the module to the final product. Perform final benchmarks &amp; tests.</a:t>
          </a:r>
        </a:p>
      </dgm:t>
    </dgm:pt>
    <dgm:pt modelId="{E6C2D8B7-64D4-4D28-9EB7-8452846835BB}" type="parTrans" cxnId="{9CA73BE4-D4C0-4CE8-9788-FDAC92136DEA}">
      <dgm:prSet/>
      <dgm:spPr/>
      <dgm:t>
        <a:bodyPr/>
        <a:lstStyle/>
        <a:p>
          <a:endParaRPr lang="en-US"/>
        </a:p>
      </dgm:t>
    </dgm:pt>
    <dgm:pt modelId="{727E0F53-F90B-4618-94DE-92B84ADAC30C}" type="sibTrans" cxnId="{9CA73BE4-D4C0-4CE8-9788-FDAC92136DEA}">
      <dgm:prSet/>
      <dgm:spPr/>
      <dgm:t>
        <a:bodyPr/>
        <a:lstStyle/>
        <a:p>
          <a:endParaRPr lang="en-US"/>
        </a:p>
      </dgm:t>
    </dgm:pt>
    <dgm:pt modelId="{B599AC97-B331-4A64-915A-21AFC5D5B726}" type="pres">
      <dgm:prSet presAssocID="{F64F0CA9-EA41-41AE-AFF2-2F8E525C28BB}" presName="linear" presStyleCnt="0">
        <dgm:presLayoutVars>
          <dgm:animLvl val="lvl"/>
          <dgm:resizeHandles val="exact"/>
        </dgm:presLayoutVars>
      </dgm:prSet>
      <dgm:spPr/>
    </dgm:pt>
    <dgm:pt modelId="{C1205BB6-4B98-4F66-81F9-4DE455EC643A}" type="pres">
      <dgm:prSet presAssocID="{3B7F225D-2D51-4A60-862D-4EABA3A2745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4508A4-F9E0-48BB-BCB9-9F3D0F03CC0C}" type="pres">
      <dgm:prSet presAssocID="{3B7F225D-2D51-4A60-862D-4EABA3A27458}" presName="childText" presStyleLbl="revTx" presStyleIdx="0" presStyleCnt="2">
        <dgm:presLayoutVars>
          <dgm:bulletEnabled val="1"/>
        </dgm:presLayoutVars>
      </dgm:prSet>
      <dgm:spPr/>
    </dgm:pt>
    <dgm:pt modelId="{00714756-A358-4AB9-872E-9112DD244CBF}" type="pres">
      <dgm:prSet presAssocID="{7C60969F-BABE-431E-8BC7-D380B1D7478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0572021-B881-4ABD-B162-6A98E564B1B8}" type="pres">
      <dgm:prSet presAssocID="{7C60969F-BABE-431E-8BC7-D380B1D7478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9B98511-445A-46CA-89FA-5C5F25FB1FF6}" srcId="{F64F0CA9-EA41-41AE-AFF2-2F8E525C28BB}" destId="{7C60969F-BABE-431E-8BC7-D380B1D74780}" srcOrd="1" destOrd="0" parTransId="{706EDB2D-8576-431D-B0CC-107A0812EB4D}" sibTransId="{BAEB8397-AE9B-4771-A54B-9E0953B9CA37}"/>
    <dgm:cxn modelId="{81CD741B-9A79-4250-82F7-917963499F63}" type="presOf" srcId="{F64F0CA9-EA41-41AE-AFF2-2F8E525C28BB}" destId="{B599AC97-B331-4A64-915A-21AFC5D5B726}" srcOrd="0" destOrd="0" presId="urn:microsoft.com/office/officeart/2005/8/layout/vList2"/>
    <dgm:cxn modelId="{40DB0E1D-01F8-4021-B36A-E636070B69B9}" type="presOf" srcId="{3B7F225D-2D51-4A60-862D-4EABA3A27458}" destId="{C1205BB6-4B98-4F66-81F9-4DE455EC643A}" srcOrd="0" destOrd="0" presId="urn:microsoft.com/office/officeart/2005/8/layout/vList2"/>
    <dgm:cxn modelId="{E0357023-975A-4A5F-B943-FC178BF8E84A}" type="presOf" srcId="{DC1E1B49-0C93-439E-8CF7-3B63C34C2468}" destId="{534508A4-F9E0-48BB-BCB9-9F3D0F03CC0C}" srcOrd="0" destOrd="0" presId="urn:microsoft.com/office/officeart/2005/8/layout/vList2"/>
    <dgm:cxn modelId="{77B0202D-D728-414A-A1AE-9756DC747354}" type="presOf" srcId="{0EB82DD2-68D0-4410-AB38-219426970E20}" destId="{534508A4-F9E0-48BB-BCB9-9F3D0F03CC0C}" srcOrd="0" destOrd="1" presId="urn:microsoft.com/office/officeart/2005/8/layout/vList2"/>
    <dgm:cxn modelId="{F1491A2E-5C42-4042-B297-68423745D4D7}" type="presOf" srcId="{18FAF981-B514-400F-8212-5EBCE4A2BB5C}" destId="{20572021-B881-4ABD-B162-6A98E564B1B8}" srcOrd="0" destOrd="1" presId="urn:microsoft.com/office/officeart/2005/8/layout/vList2"/>
    <dgm:cxn modelId="{F669E149-75E2-4AA1-A411-296E13195DC4}" type="presOf" srcId="{FE069C58-1920-44AD-8822-FE40FBD42588}" destId="{20572021-B881-4ABD-B162-6A98E564B1B8}" srcOrd="0" destOrd="2" presId="urn:microsoft.com/office/officeart/2005/8/layout/vList2"/>
    <dgm:cxn modelId="{3E5F1B4B-2444-46DB-9A10-F472A7C1DD52}" srcId="{7C60969F-BABE-431E-8BC7-D380B1D74780}" destId="{18FAF981-B514-400F-8212-5EBCE4A2BB5C}" srcOrd="1" destOrd="0" parTransId="{17965C8B-E313-4AA0-8D5B-A42FCE8E53AA}" sibTransId="{085D9B2F-2140-4D84-9023-07006BAD4198}"/>
    <dgm:cxn modelId="{168A574B-9E4B-4DED-A76B-D5EC6E27D6AD}" type="presOf" srcId="{7C60969F-BABE-431E-8BC7-D380B1D74780}" destId="{00714756-A358-4AB9-872E-9112DD244CBF}" srcOrd="0" destOrd="0" presId="urn:microsoft.com/office/officeart/2005/8/layout/vList2"/>
    <dgm:cxn modelId="{333EEC9E-2B2E-4848-BFD8-8330DBB1B3CF}" srcId="{7C60969F-BABE-431E-8BC7-D380B1D74780}" destId="{12A0CCAE-50B9-4040-91CD-97972632604C}" srcOrd="0" destOrd="0" parTransId="{254D5D01-77A4-4015-B23F-23A5C469985F}" sibTransId="{30C01721-F9C4-4319-8E7F-76EEB1E34157}"/>
    <dgm:cxn modelId="{73A148AC-66CB-4300-B52C-8EFC793CB576}" srcId="{3B7F225D-2D51-4A60-862D-4EABA3A27458}" destId="{0EB82DD2-68D0-4410-AB38-219426970E20}" srcOrd="1" destOrd="0" parTransId="{87190CEC-06C3-45C5-B735-5B3248DD3DBB}" sibTransId="{D948CCB1-6647-4C96-BC8E-D1570752CFAA}"/>
    <dgm:cxn modelId="{15CA01E3-BE0C-475E-8A8E-D8273351F4D3}" type="presOf" srcId="{9BDB6911-1B38-418E-B875-73F5F28D2AB4}" destId="{20572021-B881-4ABD-B162-6A98E564B1B8}" srcOrd="0" destOrd="3" presId="urn:microsoft.com/office/officeart/2005/8/layout/vList2"/>
    <dgm:cxn modelId="{9CA73BE4-D4C0-4CE8-9788-FDAC92136DEA}" srcId="{7C60969F-BABE-431E-8BC7-D380B1D74780}" destId="{9BDB6911-1B38-418E-B875-73F5F28D2AB4}" srcOrd="3" destOrd="0" parTransId="{E6C2D8B7-64D4-4D28-9EB7-8452846835BB}" sibTransId="{727E0F53-F90B-4618-94DE-92B84ADAC30C}"/>
    <dgm:cxn modelId="{6A79EAE8-D8DC-4C46-8F85-AD6FEF854473}" srcId="{F64F0CA9-EA41-41AE-AFF2-2F8E525C28BB}" destId="{3B7F225D-2D51-4A60-862D-4EABA3A27458}" srcOrd="0" destOrd="0" parTransId="{60D452F3-23A1-4D53-A2F1-F6FD015FCB4C}" sibTransId="{C25B200E-1FEB-42D5-B479-C40E4879EC3B}"/>
    <dgm:cxn modelId="{2FB9EEE9-FC23-4C51-B5A0-2BE1E1A02C28}" srcId="{3B7F225D-2D51-4A60-862D-4EABA3A27458}" destId="{DC1E1B49-0C93-439E-8CF7-3B63C34C2468}" srcOrd="0" destOrd="0" parTransId="{74F2EF92-2113-449F-A9CA-9F93BA85D57A}" sibTransId="{DBB53C05-CD1A-4B49-BF87-55498232FBAE}"/>
    <dgm:cxn modelId="{666380F6-9159-451F-BD86-F829A8C5FA0F}" srcId="{7C60969F-BABE-431E-8BC7-D380B1D74780}" destId="{FE069C58-1920-44AD-8822-FE40FBD42588}" srcOrd="2" destOrd="0" parTransId="{B42FC7E6-21BD-44CC-9266-43432C1C8D66}" sibTransId="{FD381F27-B106-4570-ACDB-C99A49C5DCE1}"/>
    <dgm:cxn modelId="{8499F0F9-147B-43CE-918D-8BA794F0586B}" type="presOf" srcId="{12A0CCAE-50B9-4040-91CD-97972632604C}" destId="{20572021-B881-4ABD-B162-6A98E564B1B8}" srcOrd="0" destOrd="0" presId="urn:microsoft.com/office/officeart/2005/8/layout/vList2"/>
    <dgm:cxn modelId="{3AEF89D2-870C-4627-B4E0-B7F51D03182D}" type="presParOf" srcId="{B599AC97-B331-4A64-915A-21AFC5D5B726}" destId="{C1205BB6-4B98-4F66-81F9-4DE455EC643A}" srcOrd="0" destOrd="0" presId="urn:microsoft.com/office/officeart/2005/8/layout/vList2"/>
    <dgm:cxn modelId="{AFA25815-EB72-48DC-B736-34645D6260D0}" type="presParOf" srcId="{B599AC97-B331-4A64-915A-21AFC5D5B726}" destId="{534508A4-F9E0-48BB-BCB9-9F3D0F03CC0C}" srcOrd="1" destOrd="0" presId="urn:microsoft.com/office/officeart/2005/8/layout/vList2"/>
    <dgm:cxn modelId="{A46E1284-D44E-48F2-B4E5-A5B3D54FEAFB}" type="presParOf" srcId="{B599AC97-B331-4A64-915A-21AFC5D5B726}" destId="{00714756-A358-4AB9-872E-9112DD244CBF}" srcOrd="2" destOrd="0" presId="urn:microsoft.com/office/officeart/2005/8/layout/vList2"/>
    <dgm:cxn modelId="{85EB97B1-65E6-48C6-AAD1-6B3809AB63B6}" type="presParOf" srcId="{B599AC97-B331-4A64-915A-21AFC5D5B726}" destId="{20572021-B881-4ABD-B162-6A98E564B1B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05BB6-4B98-4F66-81F9-4DE455EC643A}">
      <dsp:nvSpPr>
        <dsp:cNvPr id="0" name=""/>
        <dsp:cNvSpPr/>
      </dsp:nvSpPr>
      <dsp:spPr>
        <a:xfrm>
          <a:off x="0" y="74285"/>
          <a:ext cx="6891187" cy="503685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Current Status:</a:t>
          </a:r>
        </a:p>
      </dsp:txBody>
      <dsp:txXfrm>
        <a:off x="24588" y="98873"/>
        <a:ext cx="6842011" cy="454509"/>
      </dsp:txXfrm>
    </dsp:sp>
    <dsp:sp modelId="{534508A4-F9E0-48BB-BCB9-9F3D0F03CC0C}">
      <dsp:nvSpPr>
        <dsp:cNvPr id="0" name=""/>
        <dsp:cNvSpPr/>
      </dsp:nvSpPr>
      <dsp:spPr>
        <a:xfrm>
          <a:off x="0" y="577970"/>
          <a:ext cx="6891187" cy="999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79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Yolov4 and Yolov4 Tiny model (Darknet Framework) pre-trained on COCO Dataset have been tested on Raspberry Pi 4 (8 GB). Got an average of 2 FPS on Yolo &amp; 15 FPS on Yolov4 Tiny.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Have the Indian Driving Dataset on hand for further training (22.8 GB).</a:t>
          </a:r>
        </a:p>
      </dsp:txBody>
      <dsp:txXfrm>
        <a:off x="0" y="577970"/>
        <a:ext cx="6891187" cy="999809"/>
      </dsp:txXfrm>
    </dsp:sp>
    <dsp:sp modelId="{00714756-A358-4AB9-872E-9112DD244CBF}">
      <dsp:nvSpPr>
        <dsp:cNvPr id="0" name=""/>
        <dsp:cNvSpPr/>
      </dsp:nvSpPr>
      <dsp:spPr>
        <a:xfrm>
          <a:off x="0" y="1577780"/>
          <a:ext cx="6891187" cy="503685"/>
        </a:xfrm>
        <a:prstGeom prst="roundRect">
          <a:avLst/>
        </a:prstGeom>
        <a:solidFill>
          <a:srgbClr val="2038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Next Steps:</a:t>
          </a:r>
        </a:p>
      </dsp:txBody>
      <dsp:txXfrm>
        <a:off x="24588" y="1602368"/>
        <a:ext cx="6842011" cy="454509"/>
      </dsp:txXfrm>
    </dsp:sp>
    <dsp:sp modelId="{20572021-B881-4ABD-B162-6A98E564B1B8}">
      <dsp:nvSpPr>
        <dsp:cNvPr id="0" name=""/>
        <dsp:cNvSpPr/>
      </dsp:nvSpPr>
      <dsp:spPr>
        <a:xfrm>
          <a:off x="0" y="2081465"/>
          <a:ext cx="6891187" cy="2216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79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Train &amp; test the model either on Google Cloud Program (GCP) or Amazon Web Services (AWS) – Choice depends on cost.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If available, deploy the model on preferred Nvidia Jetson hardware (TX2i or Xavier NX). Else, deploy on Raspberry Pi 4. (Running on Raspberry Pi 4 in real time is not feasible without a USB accelerator like Intel Movidius NCS2 or Coral USB Accelerator)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Perform suitable optimization techniques like downscaling video resolution to 416x416, GPU inferencing using Tensor RT framework etc.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Integrate the module to the final product. Perform final benchmarks &amp; tests.</a:t>
          </a:r>
        </a:p>
      </dsp:txBody>
      <dsp:txXfrm>
        <a:off x="0" y="2081465"/>
        <a:ext cx="6891187" cy="2216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87CDD-89F5-4182-99E7-847337C5EEA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124A8-7E60-4425-8C86-A27AFBFE9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1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124A8-7E60-4425-8C86-A27AFBFE9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2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114E-87B8-4562-8FE3-9D4FD1A11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4EC26-86EA-4739-8942-6E36CB064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E4691-74A1-4140-8078-721C5B2F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663BC-CD17-46E5-8671-68DEB93E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409AA-D19E-47AB-BFB7-55B6E363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0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C1F8-8A20-4FFA-9F31-1557C2D6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B6282-2891-4AC5-BC34-63D31209A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0E844-3D73-41BE-9F44-812AC614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D65E3-82EE-41E4-9451-6FF88336C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A0675-333F-4F5A-A98F-4503E04F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4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3A031-37D7-4C3E-915C-4F42939DA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6F234-8588-4874-8BD3-8DA5EDF9F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5B69B-7E3F-4778-AA0B-EBCAB4BC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31F67-8846-4A72-A498-15876808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57289-CAFC-4575-B4A0-F950B5DBD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8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600B-2468-4308-84CA-1DA98E7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2C79-480B-42C0-9839-047AE096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7E65D-3D66-412A-B72C-F4117978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C3C13-783A-4901-86A8-7D60B7E9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E8641-3483-499E-91CD-22BCF398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5DD6-9280-4AC6-8734-8B5BC9BE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C1EAE-EF1F-47EE-9B36-18C756948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38FA3-E38A-406D-91A4-5A1DB7FFB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FE565-6F13-41F0-BA4C-A6DAA0FE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92B6F-8F8E-4906-8314-432B05A5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97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48E1-439D-4572-AFDC-847933DA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9783C-299C-4A94-BFE5-DA0DF9CC0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647F6-0404-4B24-9294-7C5221211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A7734-C808-4B36-8981-287427066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70971-60AA-41BD-8486-0AC729A7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6C408-2CF1-42C7-B30F-0EB1B69F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59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7C0-2E77-4AD2-B061-8F6AA1FB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4008E-8EB5-48DD-A733-AE3837497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31DF5-2953-43F4-87C9-D5B1280FB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90E28-5DAA-4E34-9174-44748292E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E3493-265C-4600-952E-46D00883A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38A7-3083-4121-BAEF-38AD2864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8BB52C-9FE0-479F-BEE2-FF98B17D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10B12-51C2-4897-8647-190FB7BC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9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7141-5629-4D4E-9968-4136C06E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351E8-AE7C-44B1-9B9C-BEE8FE1E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3F235-236B-492C-A087-DD9EB694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A3B83-4DD8-4540-8D4C-375C7446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97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F557A-5F9D-4CD7-9BD9-22A1C9EE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DDCAA-CB48-49C8-8042-36E10E34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61665-19A7-4FE2-983E-FDB7DD75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6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16A4-C6FD-4BED-A96E-01D1C9EF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44AAA-F2CC-4823-AD71-F99C9C20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80C43-DDF6-4B85-B5C2-264470454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05092-1579-4808-AAF0-9C6D81E68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AFF25-21A8-4746-9A2C-9F788728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19775-61B2-4675-B756-9972BC26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3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42AD-3E10-4F21-985D-6E426F05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10F92-137C-4810-BAC2-F78E71A9C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3EE42-893B-4967-8F10-603FB020F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54ADC-0BD9-471B-A010-1160CFE6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66287-821A-4C85-98A9-79AAD06D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8D666-2562-4BE5-974C-C42B6C74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0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8F54E-B362-46B2-A51C-39C7EEFD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268F-D133-40FE-AEA1-954C41B96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DC8B0-081B-4E7C-B335-FB8AD6BC4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B8D3A-FF05-4AB2-8D46-774BD00C908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E4EFA-E2B9-4A67-9C88-2E4D2A198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4E3A-84D8-42F6-B636-3FA113D8D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77EB-57D6-4AED-BE77-EEADC34A7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1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building, road, street&#10;&#10;Description automatically generated">
            <a:extLst>
              <a:ext uri="{FF2B5EF4-FFF2-40B4-BE49-F238E27FC236}">
                <a16:creationId xmlns:a16="http://schemas.microsoft.com/office/drawing/2014/main" id="{D8A0FB10-6FF3-4BA2-A569-581B3EB552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D0A3D-928D-4A55-8846-222A736EABB7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 Detection using Yolov4 Tiny &amp; DeepSort</a:t>
            </a:r>
          </a:p>
        </p:txBody>
      </p:sp>
    </p:spTree>
    <p:extLst>
      <p:ext uri="{BB962C8B-B14F-4D97-AF65-F5344CB8AC3E}">
        <p14:creationId xmlns:p14="http://schemas.microsoft.com/office/powerpoint/2010/main" val="2424215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2AA6373-3922-43AE-AED2-EAF9A4263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4" y="2298119"/>
            <a:ext cx="5097756" cy="3753889"/>
          </a:xfrm>
          <a:prstGeom prst="rect">
            <a:avLst/>
          </a:prstGeom>
        </p:spPr>
      </p:pic>
      <p:pic>
        <p:nvPicPr>
          <p:cNvPr id="3" name="Picture 2" descr="A picture containing text, truck, road, outdoor&#10;&#10;Description automatically generated">
            <a:extLst>
              <a:ext uri="{FF2B5EF4-FFF2-40B4-BE49-F238E27FC236}">
                <a16:creationId xmlns:a16="http://schemas.microsoft.com/office/drawing/2014/main" id="{F6EC9FA7-1837-4673-833D-EA62FD402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49" y="2298119"/>
            <a:ext cx="6698717" cy="37680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31BEBA-FBF9-414D-A4BE-303F58C4E2D4}"/>
              </a:ext>
            </a:extLst>
          </p:cNvPr>
          <p:cNvSpPr txBox="1"/>
          <p:nvPr/>
        </p:nvSpPr>
        <p:spPr>
          <a:xfrm>
            <a:off x="478536" y="367646"/>
            <a:ext cx="11177082" cy="180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 </a:t>
            </a:r>
          </a:p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Tested on a Raspberry Pi 4 (8 GB) – Got about 2 FPS running Yolov4 and 15 FPS running YoloV4 Tiny</a:t>
            </a:r>
          </a:p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Raspberry Pi 4 + Google Coral USB Accelerator may give up to 20 FPS on average for Yolov4 (However Coral USB Accelerator is unavailable)</a:t>
            </a:r>
          </a:p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Expecting about 25-30 FPS on Nvidia Jetson TX2/Xavier NX Models</a:t>
            </a:r>
          </a:p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Yolov4 Tiny model offers more FPS at the cost of accuracy.</a:t>
            </a:r>
          </a:p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79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48A7E-F643-4B4C-BC9D-5589F4074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" r="-1" b="3499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4996" y="1290918"/>
            <a:ext cx="4656579" cy="420873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07827" y="1378821"/>
            <a:ext cx="4333482" cy="401886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9A5160F0-6244-48E8-9E71-1F51EA90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720717" y="756951"/>
            <a:ext cx="2843929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9BDFF5CA-602C-465F-8BC3-59C99630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82263" y="628018"/>
            <a:ext cx="3172430" cy="28871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D289228A-771B-48F6-B5DF-7A63EA3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3982" y="3576909"/>
            <a:ext cx="2685901" cy="245888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31D5EF21-94C4-481A-BD01-3D29FB30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1178" y="3487951"/>
            <a:ext cx="3051507" cy="274203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BC2E9-D72E-449B-B593-3F2C466B6A05}"/>
              </a:ext>
            </a:extLst>
          </p:cNvPr>
          <p:cNvSpPr txBox="1"/>
          <p:nvPr/>
        </p:nvSpPr>
        <p:spPr>
          <a:xfrm>
            <a:off x="1515632" y="1872171"/>
            <a:ext cx="3797450" cy="2014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Current Status &amp; Next Steps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38351-C020-4AC2-86D3-6290D0246A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r="32043" b="4"/>
          <a:stretch/>
        </p:blipFill>
        <p:spPr>
          <a:xfrm>
            <a:off x="7854697" y="822204"/>
            <a:ext cx="2606312" cy="2405492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E5D2C7-ED72-4FF7-B6BC-6E8CC42E83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 r="3" b="6024"/>
          <a:stretch/>
        </p:blipFill>
        <p:spPr>
          <a:xfrm>
            <a:off x="6243077" y="3675142"/>
            <a:ext cx="2438717" cy="226592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044862" y="0"/>
                </a:moveTo>
                <a:cubicBezTo>
                  <a:pt x="1215179" y="0"/>
                  <a:pt x="1387802" y="32328"/>
                  <a:pt x="1557753" y="96112"/>
                </a:cubicBezTo>
                <a:cubicBezTo>
                  <a:pt x="1723247" y="158111"/>
                  <a:pt x="1880773" y="249422"/>
                  <a:pt x="2013399" y="360139"/>
                </a:cubicBezTo>
                <a:cubicBezTo>
                  <a:pt x="2148332" y="472747"/>
                  <a:pt x="2254380" y="600878"/>
                  <a:pt x="2328556" y="740859"/>
                </a:cubicBezTo>
                <a:cubicBezTo>
                  <a:pt x="2404358" y="883954"/>
                  <a:pt x="2442835" y="1033026"/>
                  <a:pt x="2442835" y="1183934"/>
                </a:cubicBezTo>
                <a:cubicBezTo>
                  <a:pt x="2442835" y="1335916"/>
                  <a:pt x="2381449" y="1424674"/>
                  <a:pt x="2253698" y="1595346"/>
                </a:cubicBezTo>
                <a:cubicBezTo>
                  <a:pt x="2222875" y="1636509"/>
                  <a:pt x="2191002" y="1679100"/>
                  <a:pt x="2158397" y="1725930"/>
                </a:cubicBezTo>
                <a:cubicBezTo>
                  <a:pt x="1909237" y="2083719"/>
                  <a:pt x="1641784" y="2236365"/>
                  <a:pt x="1264141" y="2236365"/>
                </a:cubicBezTo>
                <a:cubicBezTo>
                  <a:pt x="1016293" y="2236365"/>
                  <a:pt x="834443" y="2112012"/>
                  <a:pt x="585284" y="1922342"/>
                </a:cubicBezTo>
                <a:cubicBezTo>
                  <a:pt x="557449" y="1901149"/>
                  <a:pt x="529613" y="1880210"/>
                  <a:pt x="502667" y="1859987"/>
                </a:cubicBezTo>
                <a:cubicBezTo>
                  <a:pt x="356623" y="1750240"/>
                  <a:pt x="218702" y="1646569"/>
                  <a:pt x="126912" y="1534012"/>
                </a:cubicBezTo>
                <a:cubicBezTo>
                  <a:pt x="39159" y="1426410"/>
                  <a:pt x="0" y="1318451"/>
                  <a:pt x="0" y="1183934"/>
                </a:cubicBezTo>
                <a:cubicBezTo>
                  <a:pt x="0" y="846776"/>
                  <a:pt x="101173" y="543630"/>
                  <a:pt x="284911" y="330315"/>
                </a:cubicBezTo>
                <a:cubicBezTo>
                  <a:pt x="374812" y="225981"/>
                  <a:pt x="482643" y="144883"/>
                  <a:pt x="605414" y="89320"/>
                </a:cubicBezTo>
                <a:cubicBezTo>
                  <a:pt x="736415" y="30080"/>
                  <a:pt x="884243" y="0"/>
                  <a:pt x="104486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75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surface&#10;&#10;Description automatically generated with low confidence">
            <a:extLst>
              <a:ext uri="{FF2B5EF4-FFF2-40B4-BE49-F238E27FC236}">
                <a16:creationId xmlns:a16="http://schemas.microsoft.com/office/drawing/2014/main" id="{8EA2D5DD-881E-4291-88F3-8B8FB65F42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48F41-9CEB-4509-8FF8-8F15F365FD7B}"/>
              </a:ext>
            </a:extLst>
          </p:cNvPr>
          <p:cNvSpPr txBox="1"/>
          <p:nvPr/>
        </p:nvSpPr>
        <p:spPr>
          <a:xfrm>
            <a:off x="643467" y="321734"/>
            <a:ext cx="689118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Training, Testing and Deploying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extBox 1">
            <a:extLst>
              <a:ext uri="{FF2B5EF4-FFF2-40B4-BE49-F238E27FC236}">
                <a16:creationId xmlns:a16="http://schemas.microsoft.com/office/drawing/2014/main" id="{CB6A5488-CDC1-495E-AA48-011E7E9F9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583730"/>
              </p:ext>
            </p:extLst>
          </p:nvPr>
        </p:nvGraphicFramePr>
        <p:xfrm>
          <a:off x="643467" y="1782981"/>
          <a:ext cx="6891187" cy="4372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2324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2B30C17-624B-4C02-833E-644AA115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2"/>
            <a:ext cx="12192000" cy="6855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5915DB-5C81-4CE5-B12C-B164A47883E0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825315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67AE886-B19F-4606-AF72-9B95DA57D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0" y="1591189"/>
            <a:ext cx="5220646" cy="2845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31B7B-998C-4457-B730-03199F34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3842" y="4436440"/>
            <a:ext cx="5049371" cy="23269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5E8BC0-6B4A-460B-A626-96634C6604D8}"/>
              </a:ext>
            </a:extLst>
          </p:cNvPr>
          <p:cNvSpPr txBox="1"/>
          <p:nvPr/>
        </p:nvSpPr>
        <p:spPr>
          <a:xfrm>
            <a:off x="9335066" y="2269901"/>
            <a:ext cx="2841064" cy="312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a typeface="Cambria" panose="02040503050406030204" pitchFamily="18" charset="0"/>
                <a:cs typeface="Times New Roman" panose="02020603050405020304" pitchFamily="18" charset="0"/>
              </a:rPr>
              <a:t>Yolo Implementation:</a:t>
            </a:r>
          </a:p>
          <a:p>
            <a:endParaRPr lang="en-US" sz="1250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Input – Image/Frame of a Video.</a:t>
            </a:r>
          </a:p>
          <a:p>
            <a:pPr marL="285750" indent="-285750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Split image into cells (say 19 x 19).</a:t>
            </a:r>
          </a:p>
          <a:p>
            <a:pPr marL="285750" indent="-285750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Each cell is to predict K bounding boxes.</a:t>
            </a:r>
          </a:p>
          <a:p>
            <a:pPr marL="285750" indent="-285750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Predicted values into output vector containing – pc, bx, by, bh, bw, c1, c2, c3 ….. Cn.</a:t>
            </a:r>
          </a:p>
          <a:p>
            <a:pPr marL="285750" indent="-285750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After applying IOU (Intersection over Union) &amp; Non-max suppression, low probability bounding boxes are removed.</a:t>
            </a:r>
          </a:p>
          <a:p>
            <a:pPr marL="285750" indent="-285750">
              <a:spcAft>
                <a:spcPts val="11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Output – Image/Frame with bounding box over the required objects with their classes.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F23A333E-57A8-43D1-94C7-F3E7A2E76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55" y="160989"/>
            <a:ext cx="5176010" cy="1430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0B6067-0BA3-4D5D-899B-5E18C364E13B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Details 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Traditional Yolo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1CEA2-8889-4482-96B0-AABD22D11C89}"/>
              </a:ext>
            </a:extLst>
          </p:cNvPr>
          <p:cNvSpPr txBox="1"/>
          <p:nvPr/>
        </p:nvSpPr>
        <p:spPr>
          <a:xfrm>
            <a:off x="404099" y="6330865"/>
            <a:ext cx="349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– Video Frames (416 x416)</a:t>
            </a:r>
          </a:p>
        </p:txBody>
      </p:sp>
    </p:spTree>
    <p:extLst>
      <p:ext uri="{BB962C8B-B14F-4D97-AF65-F5344CB8AC3E}">
        <p14:creationId xmlns:p14="http://schemas.microsoft.com/office/powerpoint/2010/main" val="43025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7EEBE-98E9-4F3D-A78E-DA210A42DB03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Details 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Changes in Yolov4 compared to Traditional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AE886-B19F-4606-AF72-9B95DA57D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3583" y="478712"/>
            <a:ext cx="5920775" cy="1793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31B7B-998C-4457-B730-03199F340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3583" y="2622369"/>
            <a:ext cx="4897506" cy="3318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5E8BC0-6B4A-460B-A626-96634C6604D8}"/>
              </a:ext>
            </a:extLst>
          </p:cNvPr>
          <p:cNvSpPr txBox="1"/>
          <p:nvPr/>
        </p:nvSpPr>
        <p:spPr>
          <a:xfrm>
            <a:off x="9240832" y="2404031"/>
            <a:ext cx="2841064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US" sz="1400" b="1" dirty="0">
                <a:ea typeface="Cambria" panose="02040503050406030204" pitchFamily="18" charset="0"/>
                <a:cs typeface="Times New Roman" panose="02020603050405020304" pitchFamily="18" charset="0"/>
              </a:rPr>
              <a:t>Yolo V4 is implemented in 4 stages:</a:t>
            </a:r>
          </a:p>
          <a:p>
            <a:pPr>
              <a:spcBef>
                <a:spcPts val="120"/>
              </a:spcBef>
              <a:spcAft>
                <a:spcPts val="250"/>
              </a:spcAft>
            </a:pPr>
            <a:endParaRPr lang="en-US" sz="1400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"/>
              </a:spcBef>
              <a:spcAft>
                <a:spcPts val="25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Backbone: For feature extraction of input image. Yolo Tiny (9 layers) or CSPDarknet-53 (53 layers).</a:t>
            </a:r>
          </a:p>
          <a:p>
            <a:pPr marL="285750" indent="-285750">
              <a:spcBef>
                <a:spcPts val="120"/>
              </a:spcBef>
              <a:spcAft>
                <a:spcPts val="25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Neck: SAM (Spatial Attention Module), PAN (Path Aggregation Neck), SPP (Spatial Pyramid Pooling) techniques are used to concatenate the feature maps from Backbone with information</a:t>
            </a:r>
          </a:p>
          <a:p>
            <a:pPr marL="285750" indent="-285750">
              <a:spcBef>
                <a:spcPts val="120"/>
              </a:spcBef>
              <a:spcAft>
                <a:spcPts val="25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Head: Uses same processes (such as non-max suppression) in Yolo V3 to detect object using bounding boxes and confidence scores.</a:t>
            </a:r>
          </a:p>
          <a:p>
            <a:pPr marL="285750" indent="-285750">
              <a:spcBef>
                <a:spcPts val="120"/>
              </a:spcBef>
              <a:spcAft>
                <a:spcPts val="250"/>
              </a:spcAft>
              <a:buFont typeface="Arial" panose="020B0604020202020204" pitchFamily="34" charset="0"/>
              <a:buChar char="•"/>
            </a:pPr>
            <a:endParaRPr lang="en-US" sz="1200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"/>
              </a:spcBef>
              <a:spcAft>
                <a:spcPts val="250"/>
              </a:spcAft>
              <a:buFont typeface="Arial" panose="020B0604020202020204" pitchFamily="34" charset="0"/>
              <a:buChar char="•"/>
            </a:pPr>
            <a:r>
              <a:rPr lang="en-US" sz="1200" b="1" i="1" dirty="0">
                <a:ea typeface="Cambria" panose="02040503050406030204" pitchFamily="18" charset="0"/>
                <a:cs typeface="Times New Roman" panose="02020603050405020304" pitchFamily="18" charset="0"/>
              </a:rPr>
              <a:t>Yolov4 Tiny </a:t>
            </a:r>
            <a:r>
              <a:rPr lang="en-US" sz="1200" i="1" dirty="0">
                <a:ea typeface="Cambria" panose="02040503050406030204" pitchFamily="18" charset="0"/>
                <a:cs typeface="Times New Roman" panose="02020603050405020304" pitchFamily="18" charset="0"/>
              </a:rPr>
              <a:t>– (29 pre-trained convolution layers) </a:t>
            </a:r>
            <a:r>
              <a:rPr lang="en-US" sz="1200" b="1" i="1" dirty="0">
                <a:ea typeface="Cambria" panose="02040503050406030204" pitchFamily="18" charset="0"/>
                <a:cs typeface="Times New Roman" panose="02020603050405020304" pitchFamily="18" charset="0"/>
              </a:rPr>
              <a:t>4x faster than Yolov4 </a:t>
            </a:r>
            <a:r>
              <a:rPr lang="en-US" sz="1200" i="1" dirty="0">
                <a:ea typeface="Cambria" panose="02040503050406030204" pitchFamily="18" charset="0"/>
                <a:cs typeface="Times New Roman" panose="02020603050405020304" pitchFamily="18" charset="0"/>
              </a:rPr>
              <a:t>(137 layers).</a:t>
            </a:r>
          </a:p>
        </p:txBody>
      </p:sp>
    </p:spTree>
    <p:extLst>
      <p:ext uri="{BB962C8B-B14F-4D97-AF65-F5344CB8AC3E}">
        <p14:creationId xmlns:p14="http://schemas.microsoft.com/office/powerpoint/2010/main" val="53577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7EEBE-98E9-4F3D-A78E-DA210A42DB03}"/>
              </a:ext>
            </a:extLst>
          </p:cNvPr>
          <p:cNvSpPr txBox="1"/>
          <p:nvPr/>
        </p:nvSpPr>
        <p:spPr>
          <a:xfrm>
            <a:off x="662180" y="2862471"/>
            <a:ext cx="3041803" cy="2907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Details 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SORT (Simple Online and Real time Tracking)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E8BC0-6B4A-460B-A626-96634C6604D8}"/>
              </a:ext>
            </a:extLst>
          </p:cNvPr>
          <p:cNvSpPr txBox="1"/>
          <p:nvPr/>
        </p:nvSpPr>
        <p:spPr>
          <a:xfrm>
            <a:off x="6470302" y="3695307"/>
            <a:ext cx="2841064" cy="331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US" sz="1400" b="1" dirty="0">
                <a:ea typeface="Cambria" panose="02040503050406030204" pitchFamily="18" charset="0"/>
                <a:cs typeface="Times New Roman" panose="02020603050405020304" pitchFamily="18" charset="0"/>
              </a:rPr>
              <a:t>Deep SORT:</a:t>
            </a:r>
          </a:p>
          <a:p>
            <a:pPr>
              <a:spcBef>
                <a:spcPts val="120"/>
              </a:spcBef>
              <a:spcAft>
                <a:spcPts val="120"/>
              </a:spcAft>
            </a:pPr>
            <a:endParaRPr lang="en-US" sz="1400" b="1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Simple, fast and accurate tracking algorithm for detectors</a:t>
            </a:r>
          </a:p>
          <a:p>
            <a:pPr marL="285750" indent="-285750">
              <a:spcBef>
                <a:spcPts val="12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Object is tracked using Kalman Filter (i.e., assuming a constant velocity model and gaussian distribution for the object, predicting its position) &amp; SORT algorithm.</a:t>
            </a:r>
          </a:p>
          <a:p>
            <a:pPr marL="285750" indent="-285750">
              <a:spcBef>
                <a:spcPts val="12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a typeface="Cambria" panose="02040503050406030204" pitchFamily="18" charset="0"/>
                <a:cs typeface="Times New Roman" panose="02020603050405020304" pitchFamily="18" charset="0"/>
              </a:rPr>
              <a:t>SORT include </a:t>
            </a:r>
            <a:r>
              <a:rPr lang="en-US" sz="1200" dirty="0"/>
              <a:t>Detection, Estimation, Association, &amp; Track Identity creation and destruction.</a:t>
            </a:r>
          </a:p>
          <a:p>
            <a:pPr marL="285750" indent="-285750">
              <a:spcBef>
                <a:spcPts val="12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Use appearance descriptor for improved tracking &amp; assign ID to each object.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endParaRPr lang="en-US" sz="1200" dirty="0"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E1755B4-F244-4786-AEA5-0151D5FE0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95" y="211592"/>
            <a:ext cx="6822279" cy="34837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1FC982-5E39-42BE-ACCF-B0DFB52E3EDD}"/>
              </a:ext>
            </a:extLst>
          </p:cNvPr>
          <p:cNvSpPr txBox="1"/>
          <p:nvPr/>
        </p:nvSpPr>
        <p:spPr>
          <a:xfrm>
            <a:off x="354102" y="5951634"/>
            <a:ext cx="3073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– Bounded and Tracked Objects with IDs in the Video Frames</a:t>
            </a:r>
          </a:p>
        </p:txBody>
      </p:sp>
    </p:spTree>
    <p:extLst>
      <p:ext uri="{BB962C8B-B14F-4D97-AF65-F5344CB8AC3E}">
        <p14:creationId xmlns:p14="http://schemas.microsoft.com/office/powerpoint/2010/main" val="160716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42B30C17-624B-4C02-833E-644AA115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"/>
            <a:ext cx="12192000" cy="6858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5915DB-5C81-4CE5-B12C-B164A47883E0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Input Data Source</a:t>
            </a:r>
          </a:p>
        </p:txBody>
      </p:sp>
    </p:spTree>
    <p:extLst>
      <p:ext uri="{BB962C8B-B14F-4D97-AF65-F5344CB8AC3E}">
        <p14:creationId xmlns:p14="http://schemas.microsoft.com/office/powerpoint/2010/main" val="2085280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48F41-9CEB-4509-8FF8-8F15F365FD7B}"/>
              </a:ext>
            </a:extLst>
          </p:cNvPr>
          <p:cNvSpPr txBox="1"/>
          <p:nvPr/>
        </p:nvSpPr>
        <p:spPr>
          <a:xfrm>
            <a:off x="699714" y="353160"/>
            <a:ext cx="8210822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Camera </a:t>
            </a:r>
            <a:r>
              <a:rPr lang="en-US" sz="21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(Raspberry Pi High Quality Camera, 6mm Wide Angle Lens)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85822F5-FE87-4043-972D-3D612CA4F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43" y="1859441"/>
            <a:ext cx="5208316" cy="264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3DF81A-D6A4-4DE3-89F4-9F60893FA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3860" y="1719368"/>
            <a:ext cx="4303422" cy="3098463"/>
          </a:xfrm>
          <a:prstGeom prst="rect">
            <a:avLst/>
          </a:prstGeom>
        </p:spPr>
      </p:pic>
      <p:pic>
        <p:nvPicPr>
          <p:cNvPr id="13" name="Picture 12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2F9E2F87-9732-4353-8FAA-8D64CB87D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65" y="4463468"/>
            <a:ext cx="2143125" cy="2133600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1A5133-958F-4D59-AA59-B00CFA938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44" y="4618023"/>
            <a:ext cx="3878228" cy="2084334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53884D2F-B562-4C63-8DE4-AB17DC4FB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609" y="3533748"/>
            <a:ext cx="2823635" cy="7882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D5D61C-6780-45D2-B8E9-B2E7A850E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" y="4896832"/>
            <a:ext cx="1959879" cy="1959879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1324E321-EB7E-4C66-AC14-362F0ACAEC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99" y="6214963"/>
            <a:ext cx="1902883" cy="3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4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BC2E9-D72E-449B-B593-3F2C466B6A05}"/>
              </a:ext>
            </a:extLst>
          </p:cNvPr>
          <p:cNvSpPr txBox="1"/>
          <p:nvPr/>
        </p:nvSpPr>
        <p:spPr>
          <a:xfrm>
            <a:off x="483571" y="123840"/>
            <a:ext cx="11177082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Data </a:t>
            </a:r>
            <a:r>
              <a:rPr lang="en-US" sz="15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(Indian Driving Dataset (IDD) consists of more than 40,000 images with bounding box annotations – 22.8 GB)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37F61F-F6C3-42E1-B18B-5179B9DF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7" y="1133201"/>
            <a:ext cx="10601669" cy="1846639"/>
          </a:xfrm>
          <a:prstGeom prst="rect">
            <a:avLst/>
          </a:prstGeom>
        </p:spPr>
      </p:pic>
      <p:pic>
        <p:nvPicPr>
          <p:cNvPr id="21" name="Picture 20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A9157712-88A0-438A-ADB5-B2BA354B0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3" y="3456799"/>
            <a:ext cx="5907770" cy="1622614"/>
          </a:xfrm>
          <a:prstGeom prst="rect">
            <a:avLst/>
          </a:prstGeom>
        </p:spPr>
      </p:pic>
      <p:pic>
        <p:nvPicPr>
          <p:cNvPr id="45" name="Picture 44" descr="A group of cars on a road&#10;&#10;Description automatically generated with low confidence">
            <a:extLst>
              <a:ext uri="{FF2B5EF4-FFF2-40B4-BE49-F238E27FC236}">
                <a16:creationId xmlns:a16="http://schemas.microsoft.com/office/drawing/2014/main" id="{518C85A5-2446-4D51-BF51-1C9313D53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87" y="3456799"/>
            <a:ext cx="5913989" cy="1581648"/>
          </a:xfrm>
          <a:prstGeom prst="rect">
            <a:avLst/>
          </a:prstGeom>
        </p:spPr>
      </p:pic>
      <p:pic>
        <p:nvPicPr>
          <p:cNvPr id="47" name="Picture 46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EFE3D51B-9E96-4276-9662-047F85E0C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3" y="5157565"/>
            <a:ext cx="5907770" cy="1620394"/>
          </a:xfrm>
          <a:prstGeom prst="rect">
            <a:avLst/>
          </a:prstGeom>
        </p:spPr>
      </p:pic>
      <p:pic>
        <p:nvPicPr>
          <p:cNvPr id="49" name="Picture 48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B88D8F09-3D05-4C54-8F22-C63B1A0EB3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87" y="5139136"/>
            <a:ext cx="5956376" cy="162261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9194C91-8C73-42C8-BE2D-646500E115D8}"/>
              </a:ext>
            </a:extLst>
          </p:cNvPr>
          <p:cNvSpPr txBox="1"/>
          <p:nvPr/>
        </p:nvSpPr>
        <p:spPr>
          <a:xfrm>
            <a:off x="80398" y="3059454"/>
            <a:ext cx="262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Images Annotated</a:t>
            </a:r>
          </a:p>
        </p:txBody>
      </p:sp>
    </p:spTree>
    <p:extLst>
      <p:ext uri="{BB962C8B-B14F-4D97-AF65-F5344CB8AC3E}">
        <p14:creationId xmlns:p14="http://schemas.microsoft.com/office/powerpoint/2010/main" val="138418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38351-C020-4AC2-86D3-6290D0246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2BC2E9-D72E-449B-B593-3F2C466B6A05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Validation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1921370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Words>613</Words>
  <Application>Microsoft Office PowerPoint</Application>
  <PresentationFormat>Widescreen</PresentationFormat>
  <Paragraphs>52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Meiryo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Jerson</dc:creator>
  <cp:lastModifiedBy>Abraham Jerson</cp:lastModifiedBy>
  <cp:revision>67</cp:revision>
  <dcterms:created xsi:type="dcterms:W3CDTF">2021-05-13T11:49:41Z</dcterms:created>
  <dcterms:modified xsi:type="dcterms:W3CDTF">2021-05-14T00:44:59Z</dcterms:modified>
</cp:coreProperties>
</file>